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60"/>
  </p:notesMasterIdLst>
  <p:sldIdLst>
    <p:sldId id="256" r:id="rId3"/>
    <p:sldId id="257" r:id="rId4"/>
    <p:sldId id="258" r:id="rId5"/>
    <p:sldId id="259" r:id="rId6"/>
    <p:sldId id="312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309" r:id="rId21"/>
    <p:sldId id="311" r:id="rId22"/>
    <p:sldId id="310" r:id="rId23"/>
    <p:sldId id="273" r:id="rId24"/>
    <p:sldId id="274" r:id="rId25"/>
    <p:sldId id="275" r:id="rId26"/>
    <p:sldId id="276" r:id="rId27"/>
    <p:sldId id="277" r:id="rId28"/>
    <p:sldId id="279" r:id="rId29"/>
    <p:sldId id="280" r:id="rId30"/>
    <p:sldId id="281" r:id="rId31"/>
    <p:sldId id="278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/>
    <p:restoredTop sz="94767"/>
  </p:normalViewPr>
  <p:slideViewPr>
    <p:cSldViewPr snapToGrid="0">
      <p:cViewPr varScale="1">
        <p:scale>
          <a:sx n="110" d="100"/>
          <a:sy n="110" d="100"/>
        </p:scale>
        <p:origin x="22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9ff1a0f4e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f9ff1a0f4e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9ff1a0f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f9ff1a0f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f9ff1a0f4e_2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f9ff1a0f4e_2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f9ff1a0f4e_2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f9ff1a0f4e_2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9ff1a0f4e_2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f9ff1a0f4e_2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f9ff1a0f4e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f9ff1a0f4e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9ff1a0f4e_2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f9ff1a0f4e_2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f9ff1a0f4e_2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f9ff1a0f4e_2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f9ff1a0f4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f9ff1a0f4e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9ff1a0f4e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f9ff1a0f4e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f9ff1a0f4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f9ff1a0f4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f9ff1a0f4e_2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f9ff1a0f4e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f9ff1a0f4e_2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f9ff1a0f4e_2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f9ff1a0f4e_2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f9ff1a0f4e_2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f9ff1a0f4e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f9ff1a0f4e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f9ff1a0f4e_2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f9ff1a0f4e_2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f9ff1a0f4e_2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f9ff1a0f4e_2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f9ff1a0f4e_2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f9ff1a0f4e_2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f9ff1a0f4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f9ff1a0f4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f9ff1a0f4e_2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f9ff1a0f4e_2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9ff1a0f4e_2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f9ff1a0f4e_2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9ff1a0f4e_2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f9ff1a0f4e_2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f9ff1a0f4e_2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f9ff1a0f4e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f9ff1a0f4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f9ff1a0f4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f9ff1a0f4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f9ff1a0f4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f9ff1a0f4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f9ff1a0f4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f9ff1a0f4e_2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f9ff1a0f4e_2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9ff1a0f4e_2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f9ff1a0f4e_2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f9ff1a0f4e_2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f9ff1a0f4e_2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f9ff1a0f4e_2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f9ff1a0f4e_2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f9ff1a0f4e_2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f9ff1a0f4e_2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f9ff1a0f4e_2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f9ff1a0f4e_2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f9ff1a0f4e_2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f9ff1a0f4e_2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f9ff1a0f4e_2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f9ff1a0f4e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f9ff1a0f4e_2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f9ff1a0f4e_2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f9ff1a0f4e_2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f9ff1a0f4e_2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f9ff1a0f4e_2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f9ff1a0f4e_2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f9ff1a0f4e_2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f9ff1a0f4e_2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f9ff1a0f4e_2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f9ff1a0f4e_2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f9ff1a0f4e_2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f9ff1a0f4e_2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f9ff1a0f4e_2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f9ff1a0f4e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f9ff1a0f4e_2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f9ff1a0f4e_2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f9ff1a0f4e_2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f9ff1a0f4e_2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f9ff1a0f4e_2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f9ff1a0f4e_2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9ff1a0f4e_2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f9ff1a0f4e_2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f9ff1a0f4e_2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f9ff1a0f4e_2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f9ff1a0f4e_2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gf9ff1a0f4e_2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f9ff1a0f4e_2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f9ff1a0f4e_2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f9ff1a0f4e_2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f9ff1a0f4e_2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f9ff1a0f4e_2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f9ff1a0f4e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9ff1a0f4e_2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f9ff1a0f4e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9ff1a0f4e_2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f9ff1a0f4e_2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f9ff1a0f4e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f9ff1a0f4e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/>
          <p:nvPr/>
        </p:nvSpPr>
        <p:spPr>
          <a:xfrm>
            <a:off x="-247255" y="968182"/>
            <a:ext cx="7277100" cy="4180134"/>
          </a:xfrm>
          <a:custGeom>
            <a:avLst/>
            <a:gdLst/>
            <a:ahLst/>
            <a:cxnLst/>
            <a:rect l="l" t="t" r="r" b="b"/>
            <a:pathLst>
              <a:path w="2038" h="1169" extrusionOk="0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5"/>
          <p:cNvSpPr/>
          <p:nvPr/>
        </p:nvSpPr>
        <p:spPr>
          <a:xfrm>
            <a:off x="502838" y="1508056"/>
            <a:ext cx="5530454" cy="3636669"/>
          </a:xfrm>
          <a:custGeom>
            <a:avLst/>
            <a:gdLst/>
            <a:ahLst/>
            <a:cxnLst/>
            <a:rect l="l" t="t" r="r" b="b"/>
            <a:pathLst>
              <a:path w="1549" h="1017" extrusionOk="0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5"/>
          <p:cNvSpPr/>
          <p:nvPr/>
        </p:nvSpPr>
        <p:spPr>
          <a:xfrm>
            <a:off x="-796" y="406760"/>
            <a:ext cx="7750969" cy="4741556"/>
          </a:xfrm>
          <a:custGeom>
            <a:avLst/>
            <a:gdLst/>
            <a:ahLst/>
            <a:cxnLst/>
            <a:rect l="l" t="t" r="r" b="b"/>
            <a:pathLst>
              <a:path w="2171" h="1326" extrusionOk="0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5"/>
          <p:cNvSpPr/>
          <p:nvPr/>
        </p:nvSpPr>
        <p:spPr>
          <a:xfrm>
            <a:off x="2776" y="4634063"/>
            <a:ext cx="378619" cy="511145"/>
          </a:xfrm>
          <a:custGeom>
            <a:avLst/>
            <a:gdLst/>
            <a:ahLst/>
            <a:cxnLst/>
            <a:rect l="l" t="t" r="r" b="b"/>
            <a:pathLst>
              <a:path w="106" h="143" extrusionOk="0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5"/>
          <p:cNvSpPr/>
          <p:nvPr/>
        </p:nvSpPr>
        <p:spPr>
          <a:xfrm>
            <a:off x="-796" y="-44532"/>
            <a:ext cx="8318897" cy="5192847"/>
          </a:xfrm>
          <a:custGeom>
            <a:avLst/>
            <a:gdLst/>
            <a:ahLst/>
            <a:cxnLst/>
            <a:rect l="l" t="t" r="r" b="b"/>
            <a:pathLst>
              <a:path w="2330" h="1452" extrusionOk="0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5"/>
          <p:cNvSpPr/>
          <p:nvPr/>
        </p:nvSpPr>
        <p:spPr>
          <a:xfrm>
            <a:off x="-796" y="-1437"/>
            <a:ext cx="792956" cy="460868"/>
          </a:xfrm>
          <a:custGeom>
            <a:avLst/>
            <a:gdLst/>
            <a:ahLst/>
            <a:cxnLst/>
            <a:rect l="l" t="t" r="r" b="b"/>
            <a:pathLst>
              <a:path w="222" h="129" extrusionOk="0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5"/>
          <p:cNvSpPr/>
          <p:nvPr/>
        </p:nvSpPr>
        <p:spPr>
          <a:xfrm>
            <a:off x="2776" y="-5029"/>
            <a:ext cx="446485" cy="264550"/>
          </a:xfrm>
          <a:custGeom>
            <a:avLst/>
            <a:gdLst/>
            <a:ahLst/>
            <a:cxnLst/>
            <a:rect l="l" t="t" r="r" b="b"/>
            <a:pathLst>
              <a:path w="125" h="74" extrusionOk="0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5"/>
          <p:cNvSpPr/>
          <p:nvPr/>
        </p:nvSpPr>
        <p:spPr>
          <a:xfrm>
            <a:off x="-796" y="-1437"/>
            <a:ext cx="267891" cy="160406"/>
          </a:xfrm>
          <a:custGeom>
            <a:avLst/>
            <a:gdLst/>
            <a:ahLst/>
            <a:cxnLst/>
            <a:rect l="l" t="t" r="r" b="b"/>
            <a:pathLst>
              <a:path w="75" h="45" extrusionOk="0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 cmpd="sng">
            <a:solidFill>
              <a:schemeClr val="dk1">
                <a:alpha val="20000"/>
              </a:schemeClr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5"/>
          <p:cNvSpPr/>
          <p:nvPr/>
        </p:nvSpPr>
        <p:spPr>
          <a:xfrm>
            <a:off x="4069951" y="-1437"/>
            <a:ext cx="4341019" cy="5135388"/>
          </a:xfrm>
          <a:custGeom>
            <a:avLst/>
            <a:gdLst/>
            <a:ahLst/>
            <a:cxnLst/>
            <a:rect l="l" t="t" r="r" b="b"/>
            <a:pathLst>
              <a:path w="1216" h="1436" extrusionOk="0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5"/>
          <p:cNvSpPr/>
          <p:nvPr/>
        </p:nvSpPr>
        <p:spPr>
          <a:xfrm>
            <a:off x="6926261" y="2154"/>
            <a:ext cx="2213372" cy="1916494"/>
          </a:xfrm>
          <a:custGeom>
            <a:avLst/>
            <a:gdLst/>
            <a:ahLst/>
            <a:cxnLst/>
            <a:rect l="l" t="t" r="r" b="b"/>
            <a:pathLst>
              <a:path w="620" h="536" extrusionOk="0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5"/>
          <p:cNvSpPr txBox="1">
            <a:spLocks noGrp="1"/>
          </p:cNvSpPr>
          <p:nvPr>
            <p:ph type="ctrTitle"/>
          </p:nvPr>
        </p:nvSpPr>
        <p:spPr>
          <a:xfrm>
            <a:off x="5085948" y="1325318"/>
            <a:ext cx="4102037" cy="104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 dirty="0"/>
              <a:t>Gaming your Pedagogy:</a:t>
            </a:r>
            <a:endParaRPr sz="1100" dirty="0"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1"/>
          </p:nvPr>
        </p:nvSpPr>
        <p:spPr>
          <a:xfrm>
            <a:off x="5160970" y="2401345"/>
            <a:ext cx="1966997" cy="980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" sz="1500" dirty="0"/>
              <a:t>Games and Game-Design Basics for All</a:t>
            </a:r>
            <a:endParaRPr sz="1100" dirty="0"/>
          </a:p>
        </p:txBody>
      </p:sp>
      <p:sp>
        <p:nvSpPr>
          <p:cNvPr id="143" name="Google Shape;143;p25"/>
          <p:cNvSpPr/>
          <p:nvPr/>
        </p:nvSpPr>
        <p:spPr>
          <a:xfrm>
            <a:off x="7515619" y="-1437"/>
            <a:ext cx="1624013" cy="1018699"/>
          </a:xfrm>
          <a:custGeom>
            <a:avLst/>
            <a:gdLst/>
            <a:ahLst/>
            <a:cxnLst/>
            <a:rect l="l" t="t" r="r" b="b"/>
            <a:pathLst>
              <a:path w="455" h="285" extrusionOk="0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5"/>
          <p:cNvSpPr/>
          <p:nvPr/>
        </p:nvSpPr>
        <p:spPr>
          <a:xfrm>
            <a:off x="8468119" y="-1437"/>
            <a:ext cx="671513" cy="401015"/>
          </a:xfrm>
          <a:custGeom>
            <a:avLst/>
            <a:gdLst/>
            <a:ahLst/>
            <a:cxnLst/>
            <a:rect l="l" t="t" r="r" b="b"/>
            <a:pathLst>
              <a:path w="188" h="112" extrusionOk="0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5"/>
          <p:cNvSpPr/>
          <p:nvPr/>
        </p:nvSpPr>
        <p:spPr>
          <a:xfrm rot="-668471">
            <a:off x="564059" y="1663530"/>
            <a:ext cx="3314068" cy="3194707"/>
          </a:xfrm>
          <a:custGeom>
            <a:avLst/>
            <a:gdLst/>
            <a:ahLst/>
            <a:cxnLst/>
            <a:rect l="l" t="t" r="r" b="b"/>
            <a:pathLst>
              <a:path w="4507111" h="4344781" extrusionOk="0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46" name="Google Shape;146;p25" descr="Tyler_Program_Lockups_Art-Education-RGB_Black+Gray.png"/>
          <p:cNvPicPr preferRelativeResize="0"/>
          <p:nvPr/>
        </p:nvPicPr>
        <p:blipFill rotWithShape="1">
          <a:blip r:embed="rId3">
            <a:alphaModFix/>
          </a:blip>
          <a:srcRect l="1280"/>
          <a:stretch/>
        </p:blipFill>
        <p:spPr>
          <a:xfrm>
            <a:off x="4932567" y="750263"/>
            <a:ext cx="2988574" cy="134641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5"/>
          <p:cNvSpPr txBox="1"/>
          <p:nvPr/>
        </p:nvSpPr>
        <p:spPr>
          <a:xfrm>
            <a:off x="5158628" y="3183029"/>
            <a:ext cx="243482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Renee Jackson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Assistant Professor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 Head of Art Education </a:t>
            </a:r>
            <a:endParaRPr sz="11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EEBCF1-CFCF-5145-9355-2C0B6FC3C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418" y="1001114"/>
            <a:ext cx="3167999" cy="31302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3" descr="A picture containing indoor, furniture, feet, sea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3625" y="776288"/>
            <a:ext cx="4476750" cy="359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500" y="152400"/>
            <a:ext cx="728116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5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1200"/>
            <a:ext cx="3421019" cy="281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5" descr="A picture containing text, covered, bunch, variou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7320" y="556054"/>
            <a:ext cx="5336681" cy="386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6" descr="A picture containing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1954" y="0"/>
            <a:ext cx="50600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7" descr="A picture containing in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2744" y="683879"/>
            <a:ext cx="4474603" cy="3341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8" descr="A picture containing text, indoor, wall,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9" descr="A picture containing text, indoor, yellow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3188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000"/>
              <a:t>Art History and Games</a:t>
            </a:r>
            <a:endParaRPr sz="3000"/>
          </a:p>
        </p:txBody>
      </p:sp>
      <p:pic>
        <p:nvPicPr>
          <p:cNvPr id="226" name="Google Shape;226;p40" descr="A picture containing tex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44871" y="1369219"/>
            <a:ext cx="3254258" cy="326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8713" y="152400"/>
            <a:ext cx="634556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ll, mounted, screen&#10;&#10;Description automatically generated">
            <a:extLst>
              <a:ext uri="{FF2B5EF4-FFF2-40B4-BE49-F238E27FC236}">
                <a16:creationId xmlns:a16="http://schemas.microsoft.com/office/drawing/2014/main" id="{F6A13C5F-090A-4940-B90B-E583EED56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41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/>
          <p:nvPr/>
        </p:nvSpPr>
        <p:spPr>
          <a:xfrm>
            <a:off x="907708" y="0"/>
            <a:ext cx="7328584" cy="5143500"/>
          </a:xfrm>
          <a:custGeom>
            <a:avLst/>
            <a:gdLst/>
            <a:ahLst/>
            <a:cxnLst/>
            <a:rect l="l" t="t" r="r" b="b"/>
            <a:pathLst>
              <a:path w="9771446" h="6858000" extrusionOk="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rgbClr val="D8D8D8">
              <a:alpha val="6196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6"/>
          <p:cNvPicPr preferRelativeResize="0"/>
          <p:nvPr/>
        </p:nvPicPr>
        <p:blipFill rotWithShape="1">
          <a:blip r:embed="rId3">
            <a:alphaModFix/>
          </a:blip>
          <a:srcRect l="9765" b="-1"/>
          <a:stretch/>
        </p:blipFill>
        <p:spPr>
          <a:xfrm>
            <a:off x="1095448" y="8"/>
            <a:ext cx="6953104" cy="5143493"/>
          </a:xfrm>
          <a:custGeom>
            <a:avLst/>
            <a:gdLst/>
            <a:ahLst/>
            <a:cxnLst/>
            <a:rect l="l" t="t" r="r" b="b"/>
            <a:pathLst>
              <a:path w="9270806" h="6858000" extrusionOk="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B0AF4FF-CA8E-7C41-B849-AFB9BCAF2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93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7801F45-E27F-BE4D-AFF1-BA12CB053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00249" y="642937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63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642938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0763" y="736250"/>
            <a:ext cx="4562475" cy="34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4" descr="A statue of a person holding a sword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8098" y="0"/>
            <a:ext cx="31278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4"/>
          <p:cNvSpPr txBox="1"/>
          <p:nvPr/>
        </p:nvSpPr>
        <p:spPr>
          <a:xfrm>
            <a:off x="6307429" y="3245476"/>
            <a:ext cx="2211947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André Breton, Jacqueline Lamba et Yves Tanguy</a:t>
            </a:r>
            <a:endParaRPr sz="11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5" descr="A picture containing white, squar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389" y="596660"/>
            <a:ext cx="4424094" cy="36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5" descr="A close up of the mo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6576" y="596660"/>
            <a:ext cx="3821405" cy="363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6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9973" y="0"/>
            <a:ext cx="36040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8" descr="A picture containing qr cod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0"/>
            <a:ext cx="9144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9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1450"/>
            <a:ext cx="9144000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50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8306" y="253758"/>
            <a:ext cx="6006836" cy="4372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/>
              <a:t>A Brief History of Games</a:t>
            </a:r>
            <a:endParaRPr sz="3600"/>
          </a:p>
        </p:txBody>
      </p:sp>
      <p:pic>
        <p:nvPicPr>
          <p:cNvPr id="159" name="Google Shape;159;p27" descr="A picture containing text, wall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14697" y="1378363"/>
            <a:ext cx="4114607" cy="326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434900"/>
            <a:ext cx="5943600" cy="41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1" descr="A picture containing person, out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5257" y="0"/>
            <a:ext cx="395348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52" descr="A person lying on the ground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191" y="0"/>
            <a:ext cx="68916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53" descr="A picture containing person, out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8407" y="0"/>
            <a:ext cx="392718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375" y="133550"/>
            <a:ext cx="6953250" cy="470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25117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9875" y="208900"/>
            <a:ext cx="360424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57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6772" y="88900"/>
            <a:ext cx="3770456" cy="496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8" descr="A picture containing text, different, bunch, severa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7100" y="153768"/>
            <a:ext cx="5270500" cy="4835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/>
              <a:t>Contemporary Approaches to Games</a:t>
            </a:r>
            <a:endParaRPr sz="3600"/>
          </a:p>
        </p:txBody>
      </p:sp>
      <p:pic>
        <p:nvPicPr>
          <p:cNvPr id="324" name="Google Shape;324;p59" descr="A picture containing tex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70960" y="1342512"/>
            <a:ext cx="2802081" cy="262695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9"/>
          <p:cNvSpPr txBox="1"/>
          <p:nvPr/>
        </p:nvSpPr>
        <p:spPr>
          <a:xfrm>
            <a:off x="3170960" y="4043959"/>
            <a:ext cx="2802081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Cory Arcangel Super Mario Clouds (.gif representation), 2002.</a:t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8" descr="A painting on a wall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5475" y="157163"/>
            <a:ext cx="5353050" cy="482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60" descr="A picture containing in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950" y="304800"/>
            <a:ext cx="6896100" cy="453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475" y="314325"/>
            <a:ext cx="6877050" cy="45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62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2025" y="200154"/>
            <a:ext cx="4679950" cy="4743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63" descr="A stack of tire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857250"/>
            <a:ext cx="7620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64" descr="A picture containing different, various, same, bunc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1648" y="0"/>
            <a:ext cx="34807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000"/>
              <a:t>Gaming Literacy: What is it?  </a:t>
            </a:r>
            <a:endParaRPr sz="3000"/>
          </a:p>
        </p:txBody>
      </p:sp>
      <p:pic>
        <p:nvPicPr>
          <p:cNvPr id="356" name="Google Shape;356;p65" descr="A picture containing lots, decorated, crowd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35004" y="1369219"/>
            <a:ext cx="4473991" cy="326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66" descr="Graphical user interface, text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8399" y="12699"/>
            <a:ext cx="6769099" cy="50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67" descr="A picture containing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913" y="850900"/>
            <a:ext cx="7496174" cy="24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68" descr="A picture containing grass, outdoor, child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8" descr="A picture containing tree, outdoor, outdoor object, jump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69" descr="A picture containing text, ocean fl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675" y="361950"/>
            <a:ext cx="7486650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475B118-B1B5-7C4F-BECA-7416ED99F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0"/>
            <a:ext cx="65836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36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600"/>
              <a:t>Incorporating Gaming Literacy into Art Curriculum</a:t>
            </a:r>
            <a:endParaRPr sz="3600"/>
          </a:p>
        </p:txBody>
      </p:sp>
      <p:pic>
        <p:nvPicPr>
          <p:cNvPr id="383" name="Google Shape;383;p70" descr="A group of people sitting at desks in a room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96331" y="1369219"/>
            <a:ext cx="4351338" cy="326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71"/>
          <p:cNvSpPr/>
          <p:nvPr/>
        </p:nvSpPr>
        <p:spPr>
          <a:xfrm rot="-5400000">
            <a:off x="966391" y="286052"/>
            <a:ext cx="1650235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71"/>
          <p:cNvSpPr txBox="1">
            <a:spLocks noGrp="1"/>
          </p:cNvSpPr>
          <p:nvPr>
            <p:ph type="title"/>
          </p:nvPr>
        </p:nvSpPr>
        <p:spPr>
          <a:xfrm>
            <a:off x="725214" y="903081"/>
            <a:ext cx="2002054" cy="133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Challenge #1:</a:t>
            </a:r>
            <a:b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30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Dissection </a:t>
            </a: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/>
          </a:p>
        </p:txBody>
      </p:sp>
      <p:sp>
        <p:nvSpPr>
          <p:cNvPr id="390" name="Google Shape;390;p71"/>
          <p:cNvSpPr txBox="1">
            <a:spLocks noGrp="1"/>
          </p:cNvSpPr>
          <p:nvPr>
            <p:ph type="body" idx="2"/>
          </p:nvPr>
        </p:nvSpPr>
        <p:spPr>
          <a:xfrm>
            <a:off x="725213" y="2516348"/>
            <a:ext cx="2002055" cy="1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70000" lnSpcReduction="20000"/>
          </a:bodyPr>
          <a:lstStyle/>
          <a:p>
            <a:pPr marL="215900" lvl="0" indent="-16390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250"/>
              <a:t>Take a simple game – in this case, rock, paper, scissors. With your students you can try simple card games like go fish for this as well.  Play a few rounds of r, p, s with the person to your right right now.</a:t>
            </a:r>
            <a:endParaRPr sz="1250"/>
          </a:p>
          <a:p>
            <a:pPr marL="215900" lvl="0" indent="-16390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250"/>
              <a:t>What are the </a:t>
            </a:r>
            <a:r>
              <a:rPr lang="en" sz="1250" b="1"/>
              <a:t>rules</a:t>
            </a:r>
            <a:r>
              <a:rPr lang="en" sz="1250"/>
              <a:t>?  </a:t>
            </a:r>
            <a:endParaRPr sz="1250"/>
          </a:p>
          <a:p>
            <a:pPr marL="215900" lvl="0" indent="-16390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250"/>
              <a:t>What are the</a:t>
            </a:r>
            <a:r>
              <a:rPr lang="en" sz="1250" b="1"/>
              <a:t> win/lose conditions? </a:t>
            </a:r>
            <a:endParaRPr sz="1250"/>
          </a:p>
          <a:p>
            <a:pPr marL="215900" lvl="0" indent="-16390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1250"/>
              <a:t> What are the </a:t>
            </a:r>
            <a:r>
              <a:rPr lang="en" sz="1250" b="1"/>
              <a:t>if/then statements</a:t>
            </a:r>
            <a:r>
              <a:rPr lang="en" sz="1250"/>
              <a:t>?</a:t>
            </a:r>
            <a:endParaRPr sz="1250"/>
          </a:p>
          <a:p>
            <a:pPr marL="215900" lvl="0" indent="-16390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 sz="1250"/>
              <a:t>With students have them then alter the rules, w/l conditions and if/then statements and then try out their new game - ITERATIVE DESIGN</a:t>
            </a:r>
            <a:endParaRPr sz="1250"/>
          </a:p>
          <a:p>
            <a:pPr marL="0" lvl="0" indent="63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900"/>
          </a:p>
        </p:txBody>
      </p:sp>
      <p:pic>
        <p:nvPicPr>
          <p:cNvPr id="391" name="Google Shape;391;p71" descr="A picture containing person, indoor, bathtub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96576" y="1069357"/>
            <a:ext cx="5177792" cy="2912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2"/>
          <p:cNvSpPr/>
          <p:nvPr/>
        </p:nvSpPr>
        <p:spPr>
          <a:xfrm rot="-5400000">
            <a:off x="966391" y="286052"/>
            <a:ext cx="1650235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72"/>
          <p:cNvSpPr txBox="1">
            <a:spLocks noGrp="1"/>
          </p:cNvSpPr>
          <p:nvPr>
            <p:ph type="title"/>
          </p:nvPr>
        </p:nvSpPr>
        <p:spPr>
          <a:xfrm>
            <a:off x="725214" y="903081"/>
            <a:ext cx="2002054" cy="133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Challenge #2:</a:t>
            </a:r>
            <a:br>
              <a:rPr lang="en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goal of the game</a:t>
            </a:r>
            <a:endParaRPr sz="2800"/>
          </a:p>
        </p:txBody>
      </p:sp>
      <p:sp>
        <p:nvSpPr>
          <p:cNvPr id="398" name="Google Shape;398;p72"/>
          <p:cNvSpPr txBox="1">
            <a:spLocks noGrp="1"/>
          </p:cNvSpPr>
          <p:nvPr>
            <p:ph type="body" idx="2"/>
          </p:nvPr>
        </p:nvSpPr>
        <p:spPr>
          <a:xfrm>
            <a:off x="725213" y="2516348"/>
            <a:ext cx="2002055" cy="1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159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With the same partner, using any materials you have on you, or no materials at all choose a goal and create a game that could be played right now:  </a:t>
            </a:r>
            <a:endParaRPr/>
          </a:p>
          <a:p>
            <a:pPr marL="215900" lvl="0" indent="-190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Select a goal card</a:t>
            </a:r>
            <a:endParaRPr/>
          </a:p>
          <a:p>
            <a:pPr marL="215900" lvl="0" indent="-101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pic>
        <p:nvPicPr>
          <p:cNvPr id="399" name="Google Shape;399;p72" descr="A picture containing music, close, guita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96576" y="797523"/>
            <a:ext cx="5177792" cy="345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3"/>
          <p:cNvSpPr txBox="1">
            <a:spLocks noGrp="1"/>
          </p:cNvSpPr>
          <p:nvPr>
            <p:ph type="ctrTitle"/>
          </p:nvPr>
        </p:nvSpPr>
        <p:spPr>
          <a:xfrm>
            <a:off x="1143000" y="896815"/>
            <a:ext cx="6858000" cy="79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6000"/>
              <a:t>Goal Cards</a:t>
            </a:r>
            <a:endParaRPr sz="6000"/>
          </a:p>
        </p:txBody>
      </p:sp>
      <p:sp>
        <p:nvSpPr>
          <p:cNvPr id="405" name="Google Shape;405;p73"/>
          <p:cNvSpPr txBox="1">
            <a:spLocks noGrp="1"/>
          </p:cNvSpPr>
          <p:nvPr>
            <p:ph type="subTitle" idx="1"/>
          </p:nvPr>
        </p:nvSpPr>
        <p:spPr>
          <a:xfrm>
            <a:off x="1143000" y="1950854"/>
            <a:ext cx="6858000" cy="17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25000" lnSpcReduction="20000"/>
          </a:bodyPr>
          <a:lstStyle/>
          <a:p>
            <a:pPr marL="3429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5600" dirty="0"/>
              <a:t>Create a game where the goal is to hit/reach a target.</a:t>
            </a:r>
          </a:p>
          <a:p>
            <a:pPr marL="3429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endParaRPr lang="en" sz="5600" dirty="0"/>
          </a:p>
          <a:p>
            <a:pPr marL="3429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5600" dirty="0"/>
              <a:t>Create a game where you accumulate points for doing something and the person with   the most points wins</a:t>
            </a:r>
            <a:endParaRPr sz="5600" dirty="0"/>
          </a:p>
          <a:p>
            <a:pPr marL="342900" lvl="0" indent="-3683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5600" dirty="0"/>
              <a:t>Create a game where something has to be accomplished in a certain amount of time</a:t>
            </a:r>
            <a:endParaRPr sz="5600" dirty="0"/>
          </a:p>
          <a:p>
            <a:pPr marL="342900" lvl="0" indent="-3683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5600" dirty="0"/>
              <a:t>Create a game where the first person to accomplish something wins</a:t>
            </a:r>
            <a:endParaRPr sz="5600" dirty="0"/>
          </a:p>
          <a:p>
            <a:pPr marL="342900" lvl="0" indent="-3683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5600" dirty="0"/>
              <a:t>Create a game that involves engaging with a stranger</a:t>
            </a:r>
            <a:endParaRPr sz="5600" dirty="0"/>
          </a:p>
          <a:p>
            <a:pPr marL="342900" lvl="0" indent="-3683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 sz="5600" dirty="0"/>
              <a:t>Create a game where you have to collaborate to achieve a goal </a:t>
            </a:r>
            <a:endParaRPr sz="5600" dirty="0"/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63636"/>
              <a:buNone/>
            </a:pPr>
            <a:endParaRPr sz="11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74"/>
          <p:cNvSpPr/>
          <p:nvPr/>
        </p:nvSpPr>
        <p:spPr>
          <a:xfrm rot="-5400000">
            <a:off x="966391" y="286052"/>
            <a:ext cx="1650235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74"/>
          <p:cNvSpPr txBox="1">
            <a:spLocks noGrp="1"/>
          </p:cNvSpPr>
          <p:nvPr>
            <p:ph type="title"/>
          </p:nvPr>
        </p:nvSpPr>
        <p:spPr>
          <a:xfrm>
            <a:off x="725214" y="903081"/>
            <a:ext cx="2002054" cy="133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18181"/>
              <a:buFont typeface="Calibri"/>
              <a:buNone/>
            </a:pP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Calibri"/>
              <a:buNone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Challenge#3:</a:t>
            </a:r>
            <a:b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30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Rejig</a:t>
            </a:r>
            <a:endParaRPr sz="3000"/>
          </a:p>
        </p:txBody>
      </p:sp>
      <p:sp>
        <p:nvSpPr>
          <p:cNvPr id="412" name="Google Shape;412;p74"/>
          <p:cNvSpPr txBox="1">
            <a:spLocks noGrp="1"/>
          </p:cNvSpPr>
          <p:nvPr>
            <p:ph type="body" idx="2"/>
          </p:nvPr>
        </p:nvSpPr>
        <p:spPr>
          <a:xfrm>
            <a:off x="725213" y="2516348"/>
            <a:ext cx="2002055" cy="1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215900" lvl="0" indent="-20097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818"/>
              <a:buFont typeface="Arial"/>
              <a:buChar char="•"/>
            </a:pPr>
            <a:r>
              <a:rPr lang="en"/>
              <a:t>With a simple game that already exists OR a classic game tool/object – your goal is to create your own game starting with the materia</a:t>
            </a:r>
            <a:r>
              <a:rPr lang="en" sz="900"/>
              <a:t>l</a:t>
            </a:r>
            <a:endParaRPr sz="1100"/>
          </a:p>
          <a:p>
            <a:pPr marL="254000" lvl="0" indent="-25527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/>
              <a:t>What are the rules</a:t>
            </a:r>
            <a:endParaRPr/>
          </a:p>
          <a:p>
            <a:pPr marL="254000" lvl="0" indent="-25527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"/>
              <a:t>What are the if/then statements</a:t>
            </a:r>
            <a:endParaRPr/>
          </a:p>
          <a:p>
            <a:pPr marL="254000" lvl="0" indent="-23907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81818"/>
              <a:buFont typeface="Calibri"/>
              <a:buAutoNum type="arabicPeriod"/>
            </a:pPr>
            <a:r>
              <a:rPr lang="en"/>
              <a:t>What are the win/lose conditions</a:t>
            </a:r>
            <a:r>
              <a:rPr lang="en" sz="900"/>
              <a:t> </a:t>
            </a:r>
            <a:endParaRPr sz="1100"/>
          </a:p>
          <a:p>
            <a:pPr marL="215900" lvl="0" indent="-152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900"/>
          </a:p>
        </p:txBody>
      </p:sp>
      <p:pic>
        <p:nvPicPr>
          <p:cNvPr id="413" name="Google Shape;413;p74" descr="A picture containing music, close, guita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96576" y="797523"/>
            <a:ext cx="5177792" cy="345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75" descr="Graphical user interface, text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8291" y="0"/>
            <a:ext cx="654741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75"/>
          <p:cNvSpPr txBox="1"/>
          <p:nvPr/>
        </p:nvSpPr>
        <p:spPr>
          <a:xfrm>
            <a:off x="5558411" y="3592657"/>
            <a:ext cx="457459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http://paeablog.org/blog/</a:t>
            </a:r>
            <a:endParaRPr sz="11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76" descr="A picture containing text, gallery, different, screensho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2100" y="0"/>
            <a:ext cx="60598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77" descr="Graphical user interface, application, Team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2772"/>
            <a:ext cx="9144000" cy="417795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77"/>
          <p:cNvSpPr txBox="1"/>
          <p:nvPr/>
        </p:nvSpPr>
        <p:spPr>
          <a:xfrm>
            <a:off x="697490" y="4724446"/>
            <a:ext cx="3088126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https://www.arcadeourway.com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9" descr="A picture containing primate, mammal, differe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1700" y="1671638"/>
            <a:ext cx="4800600" cy="18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0" descr="A group of chocolates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309563"/>
            <a:ext cx="4876800" cy="45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2" descr="A picture containing text, indoor, decorated, differe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3625" y="976313"/>
            <a:ext cx="4476750" cy="31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9796</TotalTime>
  <Words>366</Words>
  <Application>Microsoft Macintosh PowerPoint</Application>
  <PresentationFormat>On-screen Show (16:9)</PresentationFormat>
  <Paragraphs>37</Paragraphs>
  <Slides>57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Rockwell</vt:lpstr>
      <vt:lpstr>Simple Light</vt:lpstr>
      <vt:lpstr>Office Theme</vt:lpstr>
      <vt:lpstr>Gaming your Pedagogy:</vt:lpstr>
      <vt:lpstr>PowerPoint Presentation</vt:lpstr>
      <vt:lpstr>A Brief History of 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 History and 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Contemporary Approaches to 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Gaming Literacy: What is it?  </vt:lpstr>
      <vt:lpstr>PowerPoint Presentation</vt:lpstr>
      <vt:lpstr>PowerPoint Presentation</vt:lpstr>
      <vt:lpstr>PowerPoint Presentation</vt:lpstr>
      <vt:lpstr>PowerPoint Presentation</vt:lpstr>
      <vt:lpstr>Incorporating Gaming Literacy into Art Curriculum</vt:lpstr>
      <vt:lpstr>Challenge #1: Dissection  </vt:lpstr>
      <vt:lpstr>Challenge #2: The goal of the game</vt:lpstr>
      <vt:lpstr>Goal Cards</vt:lpstr>
      <vt:lpstr> Challenge#3: Rejig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Changing:</dc:title>
  <cp:lastModifiedBy>Renee E Jackson</cp:lastModifiedBy>
  <cp:revision>9</cp:revision>
  <dcterms:modified xsi:type="dcterms:W3CDTF">2022-03-06T16:07:32Z</dcterms:modified>
</cp:coreProperties>
</file>